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59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0"/>
            <a:ext cx="9143999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6DA3E2-AEFC-4E12-F404-E1C367229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2454464"/>
            <a:ext cx="7543800" cy="1523494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9724D5-2A84-86EE-9BBB-AF332C131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304699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546EB2-2A07-5FAA-0B01-62CE0C796E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2920" y="7228332"/>
            <a:ext cx="2313432" cy="276999"/>
          </a:xfrm>
        </p:spPr>
        <p:txBody>
          <a:bodyPr/>
          <a:lstStyle/>
          <a:p>
            <a:fld id="{D19B0FD7-CA87-8143-8E1C-1F1BBB589288}" type="datetimeFigureOut">
              <a:rPr lang="es-MX" smtClean="0"/>
              <a:t>13/11/2025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26D051-6B48-C729-1F56-7FFF7E69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8360" y="6919974"/>
            <a:ext cx="7082155" cy="169277"/>
          </a:xfr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B88A85-F9B5-CDDF-8A5C-F2E6A968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42048" y="7228332"/>
            <a:ext cx="2313432" cy="276999"/>
          </a:xfrm>
        </p:spPr>
        <p:txBody>
          <a:bodyPr/>
          <a:lstStyle/>
          <a:p>
            <a:fld id="{DB8EB3DD-6747-264D-97AD-9653336E03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350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7200" y="457200"/>
            <a:ext cx="9143999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4639" y="872744"/>
            <a:ext cx="492633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3204" y="2213102"/>
            <a:ext cx="6727190" cy="414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038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48360" y="6919974"/>
            <a:ext cx="708215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898989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nlacecontraloriasocial@usebeq.edu.mx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nlacecontraloriasocial@usebeq.edu.mx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mailto:contralorsocial@queretaro.gob.m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nlacedgdc.contraloriasocial@sep.gob.mx" TargetMode="External"/><Relationship Id="rId2" Type="http://schemas.openxmlformats.org/officeDocument/2006/relationships/hyperlink" Target="mailto:quejas@nube.sep.gob.m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0.jpg"/><Relationship Id="rId4" Type="http://schemas.openxmlformats.org/officeDocument/2006/relationships/hyperlink" Target="mailto:contraloria.social@sep.gob.m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5526" y="643382"/>
            <a:ext cx="3819525" cy="4800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1365" marR="751840" algn="ctr">
              <a:lnSpc>
                <a:spcPct val="100000"/>
              </a:lnSpc>
              <a:spcBef>
                <a:spcPts val="95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SUBCOORDINACIÓN</a:t>
            </a:r>
            <a:r>
              <a:rPr sz="8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GESTIÓN</a:t>
            </a:r>
            <a:r>
              <a:rPr sz="8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OPERATIVA DIRECCIÓN</a:t>
            </a:r>
            <a:r>
              <a:rPr sz="8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VINCULACIÓN</a:t>
            </a:r>
            <a:r>
              <a:rPr sz="8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endParaRPr sz="800">
              <a:latin typeface="Arial"/>
              <a:cs typeface="Arial"/>
            </a:endParaRPr>
          </a:p>
          <a:p>
            <a:pPr algn="ctr">
              <a:lnSpc>
                <a:spcPts val="1660"/>
              </a:lnSpc>
            </a:pPr>
            <a:r>
              <a:rPr sz="1400" b="1" spc="-25" dirty="0">
                <a:solidFill>
                  <a:srgbClr val="9DC3E6"/>
                </a:solidFill>
                <a:latin typeface="Arial"/>
                <a:cs typeface="Arial"/>
              </a:rPr>
              <a:t>PARTICIPACIÓN</a:t>
            </a:r>
            <a:r>
              <a:rPr sz="1400" b="1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9DC3E6"/>
                </a:solidFill>
                <a:latin typeface="Arial"/>
                <a:cs typeface="Arial"/>
              </a:rPr>
              <a:t>SOCIAL</a:t>
            </a:r>
            <a:r>
              <a:rPr sz="1400" b="1" spc="-45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9DC3E6"/>
                </a:solidFill>
                <a:latin typeface="Arial"/>
                <a:cs typeface="Arial"/>
              </a:rPr>
              <a:t>EN</a:t>
            </a:r>
            <a:r>
              <a:rPr sz="1400" b="1" spc="-20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9DC3E6"/>
                </a:solidFill>
                <a:latin typeface="Arial"/>
                <a:cs typeface="Arial"/>
              </a:rPr>
              <a:t>LA</a:t>
            </a:r>
            <a:r>
              <a:rPr sz="1400" b="1" spc="-75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9DC3E6"/>
                </a:solidFill>
                <a:latin typeface="Arial"/>
                <a:cs typeface="Arial"/>
              </a:rPr>
              <a:t>EDUCACIÓN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07895" y="2818891"/>
            <a:ext cx="66421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190" dirty="0">
                <a:solidFill>
                  <a:srgbClr val="203864"/>
                </a:solidFill>
                <a:latin typeface="Arial"/>
                <a:cs typeface="Arial"/>
              </a:rPr>
              <a:t>CONTRALORÍA</a:t>
            </a:r>
            <a:r>
              <a:rPr sz="4800" b="1" spc="-10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4800" b="1" spc="-110" dirty="0">
                <a:solidFill>
                  <a:srgbClr val="203864"/>
                </a:solidFill>
                <a:latin typeface="Arial"/>
                <a:cs typeface="Arial"/>
              </a:rPr>
              <a:t>SOCIAL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0638" y="4288028"/>
            <a:ext cx="5523865" cy="1487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26415">
              <a:lnSpc>
                <a:spcPct val="100000"/>
              </a:lnSpc>
              <a:spcBef>
                <a:spcPts val="100"/>
              </a:spcBef>
            </a:pPr>
            <a:r>
              <a:rPr sz="2400" b="1" i="1" spc="-30" dirty="0">
                <a:solidFill>
                  <a:srgbClr val="4471C4"/>
                </a:solidFill>
                <a:latin typeface="Arial"/>
                <a:cs typeface="Arial"/>
              </a:rPr>
              <a:t>MECANISMOS</a:t>
            </a:r>
            <a:r>
              <a:rPr sz="2400" b="1" i="1" spc="-60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i="1" spc="-125" dirty="0">
                <a:solidFill>
                  <a:srgbClr val="4471C4"/>
                </a:solidFill>
                <a:latin typeface="Arial"/>
                <a:cs typeface="Arial"/>
              </a:rPr>
              <a:t>PARA</a:t>
            </a:r>
            <a:r>
              <a:rPr sz="2400" b="1" i="1" spc="-40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i="1" spc="-90" dirty="0">
                <a:solidFill>
                  <a:srgbClr val="4471C4"/>
                </a:solidFill>
                <a:latin typeface="Arial"/>
                <a:cs typeface="Arial"/>
              </a:rPr>
              <a:t>REALIZAR </a:t>
            </a:r>
            <a:r>
              <a:rPr sz="2400" b="1" i="1" spc="-130" dirty="0">
                <a:solidFill>
                  <a:srgbClr val="4471C4"/>
                </a:solidFill>
                <a:latin typeface="Arial"/>
                <a:cs typeface="Arial"/>
              </a:rPr>
              <a:t>QUEJAS,</a:t>
            </a:r>
            <a:r>
              <a:rPr sz="2400" b="1" i="1" spc="-25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i="1" spc="-75" dirty="0">
                <a:solidFill>
                  <a:srgbClr val="4471C4"/>
                </a:solidFill>
                <a:latin typeface="Arial"/>
                <a:cs typeface="Arial"/>
              </a:rPr>
              <a:t>DENUNCIAS</a:t>
            </a:r>
            <a:r>
              <a:rPr sz="2400" b="1" i="1" spc="-25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i="1" spc="145" dirty="0">
                <a:solidFill>
                  <a:srgbClr val="4471C4"/>
                </a:solidFill>
                <a:latin typeface="Arial"/>
                <a:cs typeface="Arial"/>
              </a:rPr>
              <a:t>O</a:t>
            </a:r>
            <a:r>
              <a:rPr sz="2400" b="1" i="1" spc="-20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i="1" spc="-145" dirty="0">
                <a:solidFill>
                  <a:srgbClr val="4471C4"/>
                </a:solidFill>
                <a:latin typeface="Arial"/>
                <a:cs typeface="Arial"/>
              </a:rPr>
              <a:t>SUGERENCIAS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2400">
              <a:latin typeface="Arial"/>
              <a:cs typeface="Arial"/>
            </a:endParaRPr>
          </a:p>
          <a:p>
            <a:pPr marR="83185" algn="ctr">
              <a:lnSpc>
                <a:spcPct val="100000"/>
              </a:lnSpc>
              <a:spcBef>
                <a:spcPts val="5"/>
              </a:spcBef>
            </a:pPr>
            <a:r>
              <a:rPr sz="2400" b="1" spc="-90" dirty="0">
                <a:solidFill>
                  <a:srgbClr val="4471C4"/>
                </a:solidFill>
                <a:latin typeface="Arial"/>
                <a:cs typeface="Arial"/>
              </a:rPr>
              <a:t>EJERCICIO</a:t>
            </a:r>
            <a:r>
              <a:rPr sz="2400" b="1" spc="-10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spc="-155" dirty="0">
                <a:solidFill>
                  <a:srgbClr val="4471C4"/>
                </a:solidFill>
                <a:latin typeface="Arial"/>
                <a:cs typeface="Arial"/>
              </a:rPr>
              <a:t>FISCAL</a:t>
            </a:r>
            <a:r>
              <a:rPr sz="2400" b="1" spc="-5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4471C4"/>
                </a:solidFill>
                <a:latin typeface="Arial"/>
                <a:cs typeface="Arial"/>
              </a:rPr>
              <a:t>2025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0992" y="1234439"/>
            <a:ext cx="1499616" cy="8168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105911" y="941069"/>
            <a:ext cx="4138929" cy="452755"/>
            <a:chOff x="3105911" y="941069"/>
            <a:chExt cx="4138929" cy="4527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10483" y="946403"/>
              <a:ext cx="4129278" cy="44272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105911" y="941069"/>
              <a:ext cx="4138929" cy="452755"/>
            </a:xfrm>
            <a:custGeom>
              <a:avLst/>
              <a:gdLst/>
              <a:ahLst/>
              <a:cxnLst/>
              <a:rect l="l" t="t" r="r" b="b"/>
              <a:pathLst>
                <a:path w="4138929" h="452755">
                  <a:moveTo>
                    <a:pt x="4138422" y="450342"/>
                  </a:moveTo>
                  <a:lnTo>
                    <a:pt x="4138422" y="2286"/>
                  </a:lnTo>
                  <a:lnTo>
                    <a:pt x="4136136" y="0"/>
                  </a:lnTo>
                  <a:lnTo>
                    <a:pt x="2285" y="0"/>
                  </a:lnTo>
                  <a:lnTo>
                    <a:pt x="0" y="2286"/>
                  </a:lnTo>
                  <a:lnTo>
                    <a:pt x="0" y="450342"/>
                  </a:lnTo>
                  <a:lnTo>
                    <a:pt x="2286" y="452628"/>
                  </a:lnTo>
                  <a:lnTo>
                    <a:pt x="4571" y="452628"/>
                  </a:lnTo>
                  <a:lnTo>
                    <a:pt x="4572" y="9906"/>
                  </a:lnTo>
                  <a:lnTo>
                    <a:pt x="9144" y="5334"/>
                  </a:lnTo>
                  <a:lnTo>
                    <a:pt x="9144" y="9906"/>
                  </a:lnTo>
                  <a:lnTo>
                    <a:pt x="4129278" y="9906"/>
                  </a:lnTo>
                  <a:lnTo>
                    <a:pt x="4129278" y="5334"/>
                  </a:lnTo>
                  <a:lnTo>
                    <a:pt x="4133850" y="9906"/>
                  </a:lnTo>
                  <a:lnTo>
                    <a:pt x="4133850" y="452628"/>
                  </a:lnTo>
                  <a:lnTo>
                    <a:pt x="4136136" y="452628"/>
                  </a:lnTo>
                  <a:lnTo>
                    <a:pt x="4138422" y="450342"/>
                  </a:lnTo>
                  <a:close/>
                </a:path>
                <a:path w="4138929" h="452755">
                  <a:moveTo>
                    <a:pt x="9144" y="9906"/>
                  </a:moveTo>
                  <a:lnTo>
                    <a:pt x="9144" y="5334"/>
                  </a:lnTo>
                  <a:lnTo>
                    <a:pt x="4572" y="9906"/>
                  </a:lnTo>
                  <a:lnTo>
                    <a:pt x="9144" y="9906"/>
                  </a:lnTo>
                  <a:close/>
                </a:path>
                <a:path w="4138929" h="452755">
                  <a:moveTo>
                    <a:pt x="9144" y="443484"/>
                  </a:moveTo>
                  <a:lnTo>
                    <a:pt x="9144" y="9906"/>
                  </a:lnTo>
                  <a:lnTo>
                    <a:pt x="4572" y="9906"/>
                  </a:lnTo>
                  <a:lnTo>
                    <a:pt x="4572" y="443484"/>
                  </a:lnTo>
                  <a:lnTo>
                    <a:pt x="9144" y="443484"/>
                  </a:lnTo>
                  <a:close/>
                </a:path>
                <a:path w="4138929" h="452755">
                  <a:moveTo>
                    <a:pt x="4133850" y="443484"/>
                  </a:moveTo>
                  <a:lnTo>
                    <a:pt x="4572" y="443484"/>
                  </a:lnTo>
                  <a:lnTo>
                    <a:pt x="9144" y="448056"/>
                  </a:lnTo>
                  <a:lnTo>
                    <a:pt x="9144" y="452628"/>
                  </a:lnTo>
                  <a:lnTo>
                    <a:pt x="4129278" y="452628"/>
                  </a:lnTo>
                  <a:lnTo>
                    <a:pt x="4129278" y="448056"/>
                  </a:lnTo>
                  <a:lnTo>
                    <a:pt x="4133850" y="443484"/>
                  </a:lnTo>
                  <a:close/>
                </a:path>
                <a:path w="4138929" h="452755">
                  <a:moveTo>
                    <a:pt x="9144" y="452628"/>
                  </a:moveTo>
                  <a:lnTo>
                    <a:pt x="9144" y="448056"/>
                  </a:lnTo>
                  <a:lnTo>
                    <a:pt x="4572" y="443484"/>
                  </a:lnTo>
                  <a:lnTo>
                    <a:pt x="4571" y="452628"/>
                  </a:lnTo>
                  <a:lnTo>
                    <a:pt x="9144" y="452628"/>
                  </a:lnTo>
                  <a:close/>
                </a:path>
                <a:path w="4138929" h="452755">
                  <a:moveTo>
                    <a:pt x="4133850" y="9906"/>
                  </a:moveTo>
                  <a:lnTo>
                    <a:pt x="4129278" y="5334"/>
                  </a:lnTo>
                  <a:lnTo>
                    <a:pt x="4129278" y="9906"/>
                  </a:lnTo>
                  <a:lnTo>
                    <a:pt x="4133850" y="9906"/>
                  </a:lnTo>
                  <a:close/>
                </a:path>
                <a:path w="4138929" h="452755">
                  <a:moveTo>
                    <a:pt x="4133850" y="443484"/>
                  </a:moveTo>
                  <a:lnTo>
                    <a:pt x="4133850" y="9906"/>
                  </a:lnTo>
                  <a:lnTo>
                    <a:pt x="4129278" y="9906"/>
                  </a:lnTo>
                  <a:lnTo>
                    <a:pt x="4129278" y="443484"/>
                  </a:lnTo>
                  <a:lnTo>
                    <a:pt x="4133850" y="443484"/>
                  </a:lnTo>
                  <a:close/>
                </a:path>
                <a:path w="4138929" h="452755">
                  <a:moveTo>
                    <a:pt x="4133850" y="452628"/>
                  </a:moveTo>
                  <a:lnTo>
                    <a:pt x="4133850" y="443484"/>
                  </a:lnTo>
                  <a:lnTo>
                    <a:pt x="4129278" y="448056"/>
                  </a:lnTo>
                  <a:lnTo>
                    <a:pt x="4129278" y="452628"/>
                  </a:lnTo>
                  <a:lnTo>
                    <a:pt x="4133850" y="452628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519" rIns="0" bIns="0" rtlCol="0">
            <a:spAutoFit/>
          </a:bodyPr>
          <a:lstStyle/>
          <a:p>
            <a:pPr marL="229870">
              <a:lnSpc>
                <a:spcPct val="100000"/>
              </a:lnSpc>
              <a:spcBef>
                <a:spcPts val="100"/>
              </a:spcBef>
            </a:pPr>
            <a:r>
              <a:rPr dirty="0"/>
              <a:t>ENLACE</a:t>
            </a:r>
            <a:r>
              <a:rPr spc="-65" dirty="0"/>
              <a:t> </a:t>
            </a:r>
            <a:r>
              <a:rPr dirty="0"/>
              <a:t>EN</a:t>
            </a:r>
            <a:r>
              <a:rPr spc="-60" dirty="0"/>
              <a:t> </a:t>
            </a:r>
            <a:r>
              <a:rPr dirty="0"/>
              <a:t>LA</a:t>
            </a:r>
            <a:r>
              <a:rPr spc="-140" dirty="0"/>
              <a:t> </a:t>
            </a:r>
            <a:r>
              <a:rPr spc="-10" dirty="0"/>
              <a:t>ENTIDAD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9601" y="2577337"/>
            <a:ext cx="7476116" cy="38651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4471C4"/>
                </a:solidFill>
                <a:latin typeface="Arial"/>
                <a:cs typeface="Arial"/>
              </a:rPr>
              <a:t>Lic.</a:t>
            </a:r>
            <a:r>
              <a:rPr sz="2800" b="1" spc="-190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71C4"/>
                </a:solidFill>
                <a:latin typeface="Arial"/>
                <a:cs typeface="Arial"/>
              </a:rPr>
              <a:t>Armando</a:t>
            </a:r>
            <a:r>
              <a:rPr sz="2800" b="1" spc="-100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71C4"/>
                </a:solidFill>
                <a:latin typeface="Arial"/>
                <a:cs typeface="Arial"/>
              </a:rPr>
              <a:t>González</a:t>
            </a:r>
            <a:r>
              <a:rPr sz="2800" b="1" spc="-95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4471C4"/>
                </a:solidFill>
                <a:latin typeface="Arial"/>
                <a:cs typeface="Arial"/>
              </a:rPr>
              <a:t>Beltrán</a:t>
            </a:r>
            <a:endParaRPr sz="2800" dirty="0">
              <a:latin typeface="Arial"/>
              <a:cs typeface="Arial"/>
            </a:endParaRPr>
          </a:p>
          <a:p>
            <a:pPr marL="852169" marR="843280" algn="ctr">
              <a:lnSpc>
                <a:spcPct val="100000"/>
              </a:lnSpc>
              <a:spcBef>
                <a:spcPts val="20"/>
              </a:spcBef>
            </a:pPr>
            <a:r>
              <a:rPr sz="2000" b="1" dirty="0">
                <a:solidFill>
                  <a:srgbClr val="203864"/>
                </a:solidFill>
                <a:latin typeface="Arial"/>
                <a:cs typeface="Arial"/>
              </a:rPr>
              <a:t>Jefe</a:t>
            </a:r>
            <a:r>
              <a:rPr sz="2000" b="1" spc="-5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000" b="1" spc="-5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03864"/>
                </a:solidFill>
                <a:latin typeface="Arial"/>
                <a:cs typeface="Arial"/>
              </a:rPr>
              <a:t>Departamento</a:t>
            </a:r>
            <a:r>
              <a:rPr sz="20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000" b="1" spc="-5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03864"/>
                </a:solidFill>
                <a:latin typeface="Arial"/>
                <a:cs typeface="Arial"/>
              </a:rPr>
              <a:t>Participación</a:t>
            </a:r>
            <a:r>
              <a:rPr sz="2000" b="1" spc="-5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03864"/>
                </a:solidFill>
                <a:latin typeface="Arial"/>
                <a:cs typeface="Arial"/>
              </a:rPr>
              <a:t>Social </a:t>
            </a:r>
            <a:r>
              <a:rPr sz="2000" b="1" dirty="0">
                <a:solidFill>
                  <a:srgbClr val="203864"/>
                </a:solidFill>
                <a:latin typeface="Arial"/>
                <a:cs typeface="Arial"/>
              </a:rPr>
              <a:t>y</a:t>
            </a:r>
            <a:r>
              <a:rPr sz="2000" b="1" spc="-5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03864"/>
                </a:solidFill>
                <a:latin typeface="Arial"/>
                <a:cs typeface="Arial"/>
              </a:rPr>
              <a:t>Enlace</a:t>
            </a:r>
            <a:r>
              <a:rPr sz="2000" b="1" spc="-4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000" b="1" spc="-5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03864"/>
                </a:solidFill>
                <a:latin typeface="Arial"/>
                <a:cs typeface="Arial"/>
              </a:rPr>
              <a:t>Contraloría</a:t>
            </a:r>
            <a:r>
              <a:rPr sz="2000" b="1" spc="-5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03864"/>
                </a:solidFill>
                <a:latin typeface="Arial"/>
                <a:cs typeface="Arial"/>
              </a:rPr>
              <a:t>Social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2000" dirty="0">
              <a:latin typeface="Arial"/>
              <a:cs typeface="Arial"/>
            </a:endParaRPr>
          </a:p>
          <a:p>
            <a:pPr marL="635" algn="ctr">
              <a:lnSpc>
                <a:spcPts val="2095"/>
              </a:lnSpc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correo 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electrónico: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ts val="3295"/>
              </a:lnSpc>
            </a:pPr>
            <a:r>
              <a:rPr sz="2800" b="1" u="heavy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enlacecontraloriasocial@usebeq.edu.mx</a:t>
            </a:r>
            <a:endParaRPr sz="2800" dirty="0">
              <a:latin typeface="Calibri"/>
              <a:cs typeface="Calibri"/>
            </a:endParaRPr>
          </a:p>
          <a:p>
            <a:pPr marL="1004569" marR="996315" indent="345440">
              <a:lnSpc>
                <a:spcPct val="100000"/>
              </a:lnSpc>
              <a:spcBef>
                <a:spcPts val="2050"/>
              </a:spcBef>
            </a:pP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Teléfonos</a:t>
            </a:r>
            <a:r>
              <a:rPr sz="1800" b="1" spc="-4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oficina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Participación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Social: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442-238-60-00,</a:t>
            </a:r>
            <a:r>
              <a:rPr sz="1800" b="1" spc="47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ext. 1610,1612,</a:t>
            </a:r>
            <a:r>
              <a:rPr sz="1800" b="1" spc="-2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1613,</a:t>
            </a:r>
            <a:r>
              <a:rPr sz="1800" b="1" spc="-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 smtClean="0">
                <a:solidFill>
                  <a:srgbClr val="203864"/>
                </a:solidFill>
                <a:latin typeface="Arial"/>
                <a:cs typeface="Arial"/>
              </a:rPr>
              <a:t>1615</a:t>
            </a:r>
            <a:r>
              <a:rPr lang="es-MX" sz="1800" b="1" dirty="0" smtClean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lang="es-MX" b="1" dirty="0" smtClean="0">
                <a:solidFill>
                  <a:srgbClr val="203864"/>
                </a:solidFill>
                <a:latin typeface="Arial"/>
                <a:cs typeface="Arial"/>
              </a:rPr>
              <a:t>y </a:t>
            </a:r>
            <a:r>
              <a:rPr sz="1800" b="1" spc="-20" dirty="0" smtClean="0">
                <a:solidFill>
                  <a:srgbClr val="203864"/>
                </a:solidFill>
                <a:latin typeface="Arial"/>
                <a:cs typeface="Arial"/>
              </a:rPr>
              <a:t>1930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800" dirty="0">
              <a:latin typeface="Arial"/>
              <a:cs typeface="Arial"/>
            </a:endParaRPr>
          </a:p>
          <a:p>
            <a:pPr marL="12065" marR="5080" algn="ctr">
              <a:lnSpc>
                <a:spcPts val="2110"/>
              </a:lnSpc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Ubicación:</a:t>
            </a:r>
            <a:r>
              <a:rPr sz="1800" b="1" spc="-9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spc="-45" dirty="0">
                <a:solidFill>
                  <a:srgbClr val="203864"/>
                </a:solidFill>
                <a:latin typeface="Arial"/>
                <a:cs typeface="Arial"/>
              </a:rPr>
              <a:t>Av.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del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Magisterio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No.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1000.</a:t>
            </a:r>
            <a:r>
              <a:rPr sz="1800" b="1" spc="4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Col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Colinas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del</a:t>
            </a:r>
            <a:r>
              <a:rPr sz="1800" b="1" spc="-3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Cimatario,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Querétaro,</a:t>
            </a:r>
            <a:r>
              <a:rPr sz="1800" b="1" spc="-5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203864"/>
                </a:solidFill>
                <a:latin typeface="Arial"/>
                <a:cs typeface="Arial"/>
              </a:rPr>
              <a:t>Qro</a:t>
            </a:r>
            <a:r>
              <a:rPr sz="1800" b="1" spc="-20" dirty="0">
                <a:solidFill>
                  <a:srgbClr val="203864"/>
                </a:solidFill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91000" y="1723644"/>
            <a:ext cx="954024" cy="765048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21685" y="842010"/>
            <a:ext cx="5420360" cy="717550"/>
            <a:chOff x="2821685" y="842010"/>
            <a:chExt cx="5420360" cy="7175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26257" y="846582"/>
              <a:ext cx="5410200" cy="7078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821685" y="842010"/>
              <a:ext cx="5420360" cy="717550"/>
            </a:xfrm>
            <a:custGeom>
              <a:avLst/>
              <a:gdLst/>
              <a:ahLst/>
              <a:cxnLst/>
              <a:rect l="l" t="t" r="r" b="b"/>
              <a:pathLst>
                <a:path w="5420359" h="717550">
                  <a:moveTo>
                    <a:pt x="5420106" y="714755"/>
                  </a:moveTo>
                  <a:lnTo>
                    <a:pt x="5420106" y="2285"/>
                  </a:lnTo>
                  <a:lnTo>
                    <a:pt x="5417820" y="0"/>
                  </a:lnTo>
                  <a:lnTo>
                    <a:pt x="2285" y="0"/>
                  </a:lnTo>
                  <a:lnTo>
                    <a:pt x="0" y="2286"/>
                  </a:lnTo>
                  <a:lnTo>
                    <a:pt x="0" y="714756"/>
                  </a:lnTo>
                  <a:lnTo>
                    <a:pt x="2286" y="717042"/>
                  </a:lnTo>
                  <a:lnTo>
                    <a:pt x="4572" y="717042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5410200" y="9143"/>
                  </a:lnTo>
                  <a:lnTo>
                    <a:pt x="5410200" y="4571"/>
                  </a:lnTo>
                  <a:lnTo>
                    <a:pt x="5414772" y="9143"/>
                  </a:lnTo>
                  <a:lnTo>
                    <a:pt x="5414772" y="717041"/>
                  </a:lnTo>
                  <a:lnTo>
                    <a:pt x="5417820" y="717041"/>
                  </a:lnTo>
                  <a:lnTo>
                    <a:pt x="5420106" y="714755"/>
                  </a:lnTo>
                  <a:close/>
                </a:path>
                <a:path w="5420359" h="717550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5420359" h="717550">
                  <a:moveTo>
                    <a:pt x="9144" y="70789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707898"/>
                  </a:lnTo>
                  <a:lnTo>
                    <a:pt x="9144" y="707898"/>
                  </a:lnTo>
                  <a:close/>
                </a:path>
                <a:path w="5420359" h="717550">
                  <a:moveTo>
                    <a:pt x="5414772" y="707897"/>
                  </a:moveTo>
                  <a:lnTo>
                    <a:pt x="4572" y="707898"/>
                  </a:lnTo>
                  <a:lnTo>
                    <a:pt x="9144" y="712470"/>
                  </a:lnTo>
                  <a:lnTo>
                    <a:pt x="9144" y="717042"/>
                  </a:lnTo>
                  <a:lnTo>
                    <a:pt x="5410200" y="717041"/>
                  </a:lnTo>
                  <a:lnTo>
                    <a:pt x="5410200" y="712469"/>
                  </a:lnTo>
                  <a:lnTo>
                    <a:pt x="5414772" y="707897"/>
                  </a:lnTo>
                  <a:close/>
                </a:path>
                <a:path w="5420359" h="717550">
                  <a:moveTo>
                    <a:pt x="9144" y="717042"/>
                  </a:moveTo>
                  <a:lnTo>
                    <a:pt x="9144" y="712470"/>
                  </a:lnTo>
                  <a:lnTo>
                    <a:pt x="4572" y="707898"/>
                  </a:lnTo>
                  <a:lnTo>
                    <a:pt x="4572" y="717042"/>
                  </a:lnTo>
                  <a:lnTo>
                    <a:pt x="9144" y="717042"/>
                  </a:lnTo>
                  <a:close/>
                </a:path>
                <a:path w="5420359" h="717550">
                  <a:moveTo>
                    <a:pt x="5414772" y="9143"/>
                  </a:moveTo>
                  <a:lnTo>
                    <a:pt x="5410200" y="4571"/>
                  </a:lnTo>
                  <a:lnTo>
                    <a:pt x="5410200" y="9143"/>
                  </a:lnTo>
                  <a:lnTo>
                    <a:pt x="5414772" y="9143"/>
                  </a:lnTo>
                  <a:close/>
                </a:path>
                <a:path w="5420359" h="717550">
                  <a:moveTo>
                    <a:pt x="5414772" y="707897"/>
                  </a:moveTo>
                  <a:lnTo>
                    <a:pt x="5414772" y="9143"/>
                  </a:lnTo>
                  <a:lnTo>
                    <a:pt x="5410200" y="9143"/>
                  </a:lnTo>
                  <a:lnTo>
                    <a:pt x="5410200" y="707897"/>
                  </a:lnTo>
                  <a:lnTo>
                    <a:pt x="5414772" y="707897"/>
                  </a:lnTo>
                  <a:close/>
                </a:path>
                <a:path w="5420359" h="717550">
                  <a:moveTo>
                    <a:pt x="5414772" y="717041"/>
                  </a:moveTo>
                  <a:lnTo>
                    <a:pt x="5414772" y="707897"/>
                  </a:lnTo>
                  <a:lnTo>
                    <a:pt x="5410200" y="712469"/>
                  </a:lnTo>
                  <a:lnTo>
                    <a:pt x="5410200" y="717041"/>
                  </a:lnTo>
                  <a:lnTo>
                    <a:pt x="5414772" y="717041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80059">
              <a:lnSpc>
                <a:spcPct val="100000"/>
              </a:lnSpc>
              <a:spcBef>
                <a:spcPts val="95"/>
              </a:spcBef>
            </a:pPr>
            <a:r>
              <a:rPr sz="2000" spc="-10" dirty="0"/>
              <a:t>MECANISMOS</a:t>
            </a:r>
            <a:r>
              <a:rPr sz="2000" spc="-45" dirty="0"/>
              <a:t> </a:t>
            </a:r>
            <a:r>
              <a:rPr sz="2000" spc="-50" dirty="0"/>
              <a:t>PARA</a:t>
            </a:r>
            <a:r>
              <a:rPr sz="2000" spc="-85" dirty="0"/>
              <a:t> </a:t>
            </a:r>
            <a:r>
              <a:rPr sz="2000" spc="-10" dirty="0"/>
              <a:t>REALIZAR </a:t>
            </a:r>
            <a:r>
              <a:rPr sz="2000" dirty="0"/>
              <a:t>QUEJAS,</a:t>
            </a:r>
            <a:r>
              <a:rPr sz="2000" spc="-60" dirty="0"/>
              <a:t> </a:t>
            </a:r>
            <a:r>
              <a:rPr sz="2000" dirty="0"/>
              <a:t>DENUNCIAS</a:t>
            </a:r>
            <a:r>
              <a:rPr sz="2000" spc="-50" dirty="0"/>
              <a:t> </a:t>
            </a:r>
            <a:r>
              <a:rPr sz="2000" dirty="0"/>
              <a:t>O</a:t>
            </a:r>
            <a:r>
              <a:rPr sz="2000" spc="-75" dirty="0"/>
              <a:t> </a:t>
            </a:r>
            <a:r>
              <a:rPr sz="2000" spc="-10" dirty="0"/>
              <a:t>SUGERENCIAS</a:t>
            </a:r>
            <a:endParaRPr sz="2000"/>
          </a:p>
        </p:txBody>
      </p:sp>
      <p:sp>
        <p:nvSpPr>
          <p:cNvPr id="6" name="object 6"/>
          <p:cNvSpPr txBox="1"/>
          <p:nvPr/>
        </p:nvSpPr>
        <p:spPr>
          <a:xfrm>
            <a:off x="620522" y="2032508"/>
            <a:ext cx="7625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3565" algn="l"/>
                <a:tab pos="1460500" algn="l"/>
                <a:tab pos="1997710" algn="l"/>
                <a:tab pos="3365500" algn="l"/>
                <a:tab pos="5749290" algn="l"/>
              </a:tabLst>
            </a:pP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En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0" dirty="0">
                <a:solidFill>
                  <a:srgbClr val="203864"/>
                </a:solidFill>
                <a:latin typeface="Arial"/>
                <a:cs typeface="Arial"/>
              </a:rPr>
              <a:t>caso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detectar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irregularidades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relacionadas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3837" y="2398267"/>
            <a:ext cx="6272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04010" algn="l"/>
                <a:tab pos="2145030" algn="l"/>
                <a:tab pos="2771140" algn="l"/>
                <a:tab pos="4531360" algn="l"/>
                <a:tab pos="5073015" algn="l"/>
              </a:tabLst>
            </a:pP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ejecución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los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programas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carácter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6677" y="2764028"/>
            <a:ext cx="3267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0710" algn="l"/>
                <a:tab pos="2305685" algn="l"/>
              </a:tabLst>
            </a:pP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desarrollo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social,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11559" y="2764028"/>
            <a:ext cx="28397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0710" algn="l"/>
                <a:tab pos="1320165" algn="l"/>
              </a:tabLst>
            </a:pP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en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la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educación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0522" y="2398267"/>
            <a:ext cx="110871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739775" algn="l"/>
              </a:tabLst>
            </a:pP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con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la 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público básica,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85682" y="3129788"/>
            <a:ext cx="6363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6350" algn="l"/>
                <a:tab pos="2896870" algn="l"/>
                <a:tab pos="3483610" algn="l"/>
                <a:tab pos="4596130" algn="l"/>
                <a:tab pos="6164580" algn="l"/>
              </a:tabLst>
            </a:pP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podrán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presentar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25" dirty="0">
                <a:solidFill>
                  <a:srgbClr val="203864"/>
                </a:solidFill>
                <a:latin typeface="Arial"/>
                <a:cs typeface="Arial"/>
              </a:rPr>
              <a:t>su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queja,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denuncia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50" dirty="0">
                <a:solidFill>
                  <a:srgbClr val="203864"/>
                </a:solidFill>
                <a:latin typeface="Arial"/>
                <a:cs typeface="Arial"/>
              </a:rPr>
              <a:t>o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0522" y="3495547"/>
            <a:ext cx="7353934" cy="2327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10835" algn="l"/>
              </a:tabLst>
            </a:pP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sugerencia,</a:t>
            </a:r>
            <a:r>
              <a:rPr sz="24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mediante</a:t>
            </a:r>
            <a:r>
              <a:rPr sz="24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los</a:t>
            </a:r>
            <a:r>
              <a:rPr sz="2400" b="1" spc="-4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siguientes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	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mecanismos</a:t>
            </a:r>
            <a:r>
              <a:rPr sz="2400" spc="-10" dirty="0">
                <a:solidFill>
                  <a:srgbClr val="203864"/>
                </a:solidFill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400">
              <a:latin typeface="Arial MT"/>
              <a:cs typeface="Arial MT"/>
            </a:endParaRPr>
          </a:p>
          <a:p>
            <a:pPr marL="1587500">
              <a:lnSpc>
                <a:spcPct val="100000"/>
              </a:lnSpc>
              <a:tabLst>
                <a:tab pos="1987550" algn="l"/>
              </a:tabLst>
            </a:pPr>
            <a:r>
              <a:rPr sz="2000" spc="-50" dirty="0">
                <a:solidFill>
                  <a:srgbClr val="203864"/>
                </a:solidFill>
                <a:latin typeface="Arial MT"/>
                <a:cs typeface="Arial MT"/>
              </a:rPr>
              <a:t>»</a:t>
            </a:r>
            <a:r>
              <a:rPr sz="2000" dirty="0">
                <a:solidFill>
                  <a:srgbClr val="203864"/>
                </a:solidFill>
                <a:latin typeface="Arial MT"/>
                <a:cs typeface="Arial MT"/>
              </a:rPr>
              <a:t>	</a:t>
            </a:r>
            <a:r>
              <a:rPr sz="2000" spc="-10" dirty="0">
                <a:solidFill>
                  <a:srgbClr val="203864"/>
                </a:solidFill>
                <a:latin typeface="Arial MT"/>
                <a:cs typeface="Arial MT"/>
              </a:rPr>
              <a:t>VIA</a:t>
            </a:r>
            <a:r>
              <a:rPr sz="2000" spc="-14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03864"/>
                </a:solidFill>
                <a:latin typeface="Arial MT"/>
                <a:cs typeface="Arial MT"/>
              </a:rPr>
              <a:t>TELEFÓNICA</a:t>
            </a:r>
            <a:endParaRPr sz="2000">
              <a:latin typeface="Arial MT"/>
              <a:cs typeface="Arial MT"/>
            </a:endParaRPr>
          </a:p>
          <a:p>
            <a:pPr marL="1587500">
              <a:lnSpc>
                <a:spcPct val="100000"/>
              </a:lnSpc>
              <a:spcBef>
                <a:spcPts val="105"/>
              </a:spcBef>
              <a:tabLst>
                <a:tab pos="1987550" algn="l"/>
              </a:tabLst>
            </a:pPr>
            <a:r>
              <a:rPr sz="2000" spc="-50" dirty="0">
                <a:solidFill>
                  <a:srgbClr val="203864"/>
                </a:solidFill>
                <a:latin typeface="Arial MT"/>
                <a:cs typeface="Arial MT"/>
              </a:rPr>
              <a:t>»</a:t>
            </a:r>
            <a:r>
              <a:rPr sz="2000" dirty="0">
                <a:solidFill>
                  <a:srgbClr val="203864"/>
                </a:solidFill>
                <a:latin typeface="Arial MT"/>
                <a:cs typeface="Arial MT"/>
              </a:rPr>
              <a:t>	DE</a:t>
            </a:r>
            <a:r>
              <a:rPr sz="2000" spc="-4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03864"/>
                </a:solidFill>
                <a:latin typeface="Arial MT"/>
                <a:cs typeface="Arial MT"/>
              </a:rPr>
              <a:t>MANERA</a:t>
            </a:r>
            <a:r>
              <a:rPr sz="2000" spc="-11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03864"/>
                </a:solidFill>
                <a:latin typeface="Arial MT"/>
                <a:cs typeface="Arial MT"/>
              </a:rPr>
              <a:t>PERSONAL</a:t>
            </a:r>
            <a:endParaRPr sz="2000">
              <a:latin typeface="Arial MT"/>
              <a:cs typeface="Arial MT"/>
            </a:endParaRPr>
          </a:p>
          <a:p>
            <a:pPr marL="1587500">
              <a:lnSpc>
                <a:spcPct val="100000"/>
              </a:lnSpc>
              <a:spcBef>
                <a:spcPts val="100"/>
              </a:spcBef>
              <a:tabLst>
                <a:tab pos="1987550" algn="l"/>
              </a:tabLst>
            </a:pPr>
            <a:r>
              <a:rPr sz="2000" spc="-50" dirty="0">
                <a:solidFill>
                  <a:srgbClr val="203864"/>
                </a:solidFill>
                <a:latin typeface="Arial MT"/>
                <a:cs typeface="Arial MT"/>
              </a:rPr>
              <a:t>»</a:t>
            </a:r>
            <a:r>
              <a:rPr sz="2000" dirty="0">
                <a:solidFill>
                  <a:srgbClr val="203864"/>
                </a:solidFill>
                <a:latin typeface="Arial MT"/>
                <a:cs typeface="Arial MT"/>
              </a:rPr>
              <a:t>	ESCRITO</a:t>
            </a:r>
            <a:r>
              <a:rPr sz="2000" spc="-12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03864"/>
                </a:solidFill>
                <a:latin typeface="Arial MT"/>
                <a:cs typeface="Arial MT"/>
              </a:rPr>
              <a:t>LIBRE</a:t>
            </a:r>
            <a:endParaRPr sz="2000">
              <a:latin typeface="Arial MT"/>
              <a:cs typeface="Arial MT"/>
            </a:endParaRPr>
          </a:p>
          <a:p>
            <a:pPr marL="1587500">
              <a:lnSpc>
                <a:spcPct val="100000"/>
              </a:lnSpc>
              <a:spcBef>
                <a:spcPts val="95"/>
              </a:spcBef>
              <a:tabLst>
                <a:tab pos="1987550" algn="l"/>
              </a:tabLst>
            </a:pPr>
            <a:r>
              <a:rPr sz="2000" spc="-50" dirty="0">
                <a:solidFill>
                  <a:srgbClr val="203864"/>
                </a:solidFill>
                <a:latin typeface="Arial MT"/>
                <a:cs typeface="Arial MT"/>
              </a:rPr>
              <a:t>»</a:t>
            </a:r>
            <a:r>
              <a:rPr sz="2000" dirty="0">
                <a:solidFill>
                  <a:srgbClr val="203864"/>
                </a:solidFill>
                <a:latin typeface="Arial MT"/>
                <a:cs typeface="Arial MT"/>
              </a:rPr>
              <a:t>	CORREO</a:t>
            </a:r>
            <a:r>
              <a:rPr sz="2000" spc="-7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203864"/>
                </a:solidFill>
                <a:latin typeface="Arial MT"/>
                <a:cs typeface="Arial MT"/>
              </a:rPr>
              <a:t>ELECTRÓNICO</a:t>
            </a:r>
            <a:endParaRPr sz="2000">
              <a:latin typeface="Arial MT"/>
              <a:cs typeface="Arial MT"/>
            </a:endParaRPr>
          </a:p>
          <a:p>
            <a:pPr marL="1587500">
              <a:lnSpc>
                <a:spcPct val="100000"/>
              </a:lnSpc>
              <a:spcBef>
                <a:spcPts val="105"/>
              </a:spcBef>
              <a:tabLst>
                <a:tab pos="1987550" algn="l"/>
              </a:tabLst>
            </a:pPr>
            <a:r>
              <a:rPr sz="2000" spc="-50" dirty="0">
                <a:solidFill>
                  <a:srgbClr val="203864"/>
                </a:solidFill>
                <a:latin typeface="Arial MT"/>
                <a:cs typeface="Arial MT"/>
              </a:rPr>
              <a:t>»</a:t>
            </a:r>
            <a:r>
              <a:rPr sz="2000" dirty="0">
                <a:solidFill>
                  <a:srgbClr val="203864"/>
                </a:solidFill>
                <a:latin typeface="Arial MT"/>
                <a:cs typeface="Arial MT"/>
              </a:rPr>
              <a:t>	</a:t>
            </a:r>
            <a:r>
              <a:rPr sz="2000" spc="-45" dirty="0">
                <a:solidFill>
                  <a:srgbClr val="203864"/>
                </a:solidFill>
                <a:latin typeface="Arial MT"/>
                <a:cs typeface="Arial MT"/>
              </a:rPr>
              <a:t>PAGINA</a:t>
            </a:r>
            <a:r>
              <a:rPr sz="2000" spc="-8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203864"/>
                </a:solidFill>
                <a:latin typeface="Arial MT"/>
                <a:cs typeface="Arial MT"/>
              </a:rPr>
              <a:t>WEB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3761" y="6013703"/>
            <a:ext cx="3291420" cy="640080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12720" y="923544"/>
            <a:ext cx="5419725" cy="471805"/>
            <a:chOff x="2712720" y="923544"/>
            <a:chExt cx="5419725" cy="4718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17292" y="928878"/>
              <a:ext cx="5410200" cy="461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712720" y="923544"/>
              <a:ext cx="5419725" cy="471805"/>
            </a:xfrm>
            <a:custGeom>
              <a:avLst/>
              <a:gdLst/>
              <a:ahLst/>
              <a:cxnLst/>
              <a:rect l="l" t="t" r="r" b="b"/>
              <a:pathLst>
                <a:path w="5419725" h="471805">
                  <a:moveTo>
                    <a:pt x="5419344" y="469392"/>
                  </a:moveTo>
                  <a:lnTo>
                    <a:pt x="5419344" y="2286"/>
                  </a:lnTo>
                  <a:lnTo>
                    <a:pt x="5417820" y="0"/>
                  </a:lnTo>
                  <a:lnTo>
                    <a:pt x="1523" y="0"/>
                  </a:lnTo>
                  <a:lnTo>
                    <a:pt x="0" y="2286"/>
                  </a:lnTo>
                  <a:lnTo>
                    <a:pt x="0" y="469392"/>
                  </a:lnTo>
                  <a:lnTo>
                    <a:pt x="1524" y="471678"/>
                  </a:lnTo>
                  <a:lnTo>
                    <a:pt x="4572" y="471678"/>
                  </a:lnTo>
                  <a:lnTo>
                    <a:pt x="4572" y="9906"/>
                  </a:lnTo>
                  <a:lnTo>
                    <a:pt x="9144" y="5334"/>
                  </a:lnTo>
                  <a:lnTo>
                    <a:pt x="9144" y="9906"/>
                  </a:lnTo>
                  <a:lnTo>
                    <a:pt x="5410200" y="9906"/>
                  </a:lnTo>
                  <a:lnTo>
                    <a:pt x="5410200" y="5334"/>
                  </a:lnTo>
                  <a:lnTo>
                    <a:pt x="5414772" y="9906"/>
                  </a:lnTo>
                  <a:lnTo>
                    <a:pt x="5414772" y="471678"/>
                  </a:lnTo>
                  <a:lnTo>
                    <a:pt x="5417820" y="471678"/>
                  </a:lnTo>
                  <a:lnTo>
                    <a:pt x="5419344" y="469392"/>
                  </a:lnTo>
                  <a:close/>
                </a:path>
                <a:path w="5419725" h="471805">
                  <a:moveTo>
                    <a:pt x="9144" y="9906"/>
                  </a:moveTo>
                  <a:lnTo>
                    <a:pt x="9144" y="5334"/>
                  </a:lnTo>
                  <a:lnTo>
                    <a:pt x="4572" y="9906"/>
                  </a:lnTo>
                  <a:lnTo>
                    <a:pt x="9144" y="9906"/>
                  </a:lnTo>
                  <a:close/>
                </a:path>
                <a:path w="5419725" h="471805">
                  <a:moveTo>
                    <a:pt x="9144" y="461772"/>
                  </a:moveTo>
                  <a:lnTo>
                    <a:pt x="9144" y="9906"/>
                  </a:lnTo>
                  <a:lnTo>
                    <a:pt x="4572" y="9906"/>
                  </a:lnTo>
                  <a:lnTo>
                    <a:pt x="4572" y="461772"/>
                  </a:lnTo>
                  <a:lnTo>
                    <a:pt x="9144" y="461772"/>
                  </a:lnTo>
                  <a:close/>
                </a:path>
                <a:path w="5419725" h="471805">
                  <a:moveTo>
                    <a:pt x="5414772" y="461772"/>
                  </a:moveTo>
                  <a:lnTo>
                    <a:pt x="4572" y="461772"/>
                  </a:lnTo>
                  <a:lnTo>
                    <a:pt x="9144" y="466344"/>
                  </a:lnTo>
                  <a:lnTo>
                    <a:pt x="9144" y="471678"/>
                  </a:lnTo>
                  <a:lnTo>
                    <a:pt x="5410200" y="471678"/>
                  </a:lnTo>
                  <a:lnTo>
                    <a:pt x="5410200" y="466344"/>
                  </a:lnTo>
                  <a:lnTo>
                    <a:pt x="5414772" y="461772"/>
                  </a:lnTo>
                  <a:close/>
                </a:path>
                <a:path w="5419725" h="471805">
                  <a:moveTo>
                    <a:pt x="9144" y="471678"/>
                  </a:moveTo>
                  <a:lnTo>
                    <a:pt x="9144" y="466344"/>
                  </a:lnTo>
                  <a:lnTo>
                    <a:pt x="4572" y="461772"/>
                  </a:lnTo>
                  <a:lnTo>
                    <a:pt x="4572" y="471678"/>
                  </a:lnTo>
                  <a:lnTo>
                    <a:pt x="9144" y="471678"/>
                  </a:lnTo>
                  <a:close/>
                </a:path>
                <a:path w="5419725" h="471805">
                  <a:moveTo>
                    <a:pt x="5414772" y="9906"/>
                  </a:moveTo>
                  <a:lnTo>
                    <a:pt x="5410200" y="5334"/>
                  </a:lnTo>
                  <a:lnTo>
                    <a:pt x="5410200" y="9906"/>
                  </a:lnTo>
                  <a:lnTo>
                    <a:pt x="5414772" y="9906"/>
                  </a:lnTo>
                  <a:close/>
                </a:path>
                <a:path w="5419725" h="471805">
                  <a:moveTo>
                    <a:pt x="5414772" y="461772"/>
                  </a:moveTo>
                  <a:lnTo>
                    <a:pt x="5414772" y="9906"/>
                  </a:lnTo>
                  <a:lnTo>
                    <a:pt x="5410200" y="9906"/>
                  </a:lnTo>
                  <a:lnTo>
                    <a:pt x="5410200" y="461772"/>
                  </a:lnTo>
                  <a:lnTo>
                    <a:pt x="5414772" y="461772"/>
                  </a:lnTo>
                  <a:close/>
                </a:path>
                <a:path w="5419725" h="471805">
                  <a:moveTo>
                    <a:pt x="5414772" y="471678"/>
                  </a:moveTo>
                  <a:lnTo>
                    <a:pt x="5414772" y="461772"/>
                  </a:lnTo>
                  <a:lnTo>
                    <a:pt x="5410200" y="466344"/>
                  </a:lnTo>
                  <a:lnTo>
                    <a:pt x="5410200" y="471678"/>
                  </a:lnTo>
                  <a:lnTo>
                    <a:pt x="5414772" y="471678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2709" rIns="0" bIns="0" rtlCol="0">
            <a:spAutoFit/>
          </a:bodyPr>
          <a:lstStyle/>
          <a:p>
            <a:pPr marL="136652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CONTACTOS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20522" y="1763521"/>
            <a:ext cx="7355840" cy="44961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Departamento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1800" b="1" spc="-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Participación</a:t>
            </a:r>
            <a:r>
              <a:rPr sz="1800" b="1" spc="-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Social en la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Educación de</a:t>
            </a:r>
            <a:r>
              <a:rPr sz="1800" b="1" spc="-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USEBEQ.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Ubicación: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Av.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del</a:t>
            </a:r>
            <a:r>
              <a:rPr sz="1800" spc="-3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Magisterio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No.1000.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Col</a:t>
            </a:r>
            <a:r>
              <a:rPr sz="1800" spc="-3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Colinas</a:t>
            </a:r>
            <a:r>
              <a:rPr sz="1800" spc="-4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del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203864"/>
                </a:solidFill>
                <a:latin typeface="Arial MT"/>
                <a:cs typeface="Arial MT"/>
              </a:rPr>
              <a:t>Cimatario,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Querétaro, </a:t>
            </a:r>
            <a:r>
              <a:rPr sz="1800" spc="-20" dirty="0">
                <a:solidFill>
                  <a:srgbClr val="203864"/>
                </a:solidFill>
                <a:latin typeface="Arial MT"/>
                <a:cs typeface="Arial MT"/>
              </a:rPr>
              <a:t>Qro.</a:t>
            </a:r>
            <a:endParaRPr sz="18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b="1" spc="-20" dirty="0">
                <a:solidFill>
                  <a:srgbClr val="203864"/>
                </a:solidFill>
                <a:latin typeface="Arial"/>
                <a:cs typeface="Arial"/>
              </a:rPr>
              <a:t>Teléfonos: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03864"/>
                </a:solidFill>
                <a:latin typeface="Arial MT"/>
                <a:cs typeface="Arial MT"/>
              </a:rPr>
              <a:t>442</a:t>
            </a:r>
            <a:r>
              <a:rPr sz="1800" spc="-10" dirty="0">
                <a:solidFill>
                  <a:srgbClr val="203864"/>
                </a:solidFill>
                <a:latin typeface="Cambria"/>
                <a:cs typeface="Cambria"/>
              </a:rPr>
              <a:t>-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238-60-00,</a:t>
            </a:r>
            <a:r>
              <a:rPr sz="1800" spc="-2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ext.</a:t>
            </a:r>
            <a:r>
              <a:rPr sz="1800" spc="-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1610,1612,</a:t>
            </a:r>
            <a:r>
              <a:rPr sz="1800" spc="-2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1613,</a:t>
            </a:r>
            <a:r>
              <a:rPr sz="1800" spc="-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1615</a:t>
            </a:r>
            <a:r>
              <a:rPr sz="1800" spc="-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y</a:t>
            </a:r>
            <a:r>
              <a:rPr sz="1800" spc="-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spc="-20" dirty="0">
                <a:solidFill>
                  <a:srgbClr val="203864"/>
                </a:solidFill>
                <a:latin typeface="Arial MT"/>
                <a:cs typeface="Arial MT"/>
              </a:rPr>
              <a:t>1930</a:t>
            </a:r>
            <a:endParaRPr sz="18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Correo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electrónico: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  <a:hlinkClick r:id="rId3"/>
              </a:rPr>
              <a:t>enlacecontraloriasocial@usebeq.edu.mx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800" dirty="0">
              <a:latin typeface="Arial"/>
              <a:cs typeface="Arial"/>
            </a:endParaRPr>
          </a:p>
          <a:p>
            <a:pPr marL="12700" marR="2799715">
              <a:lnSpc>
                <a:spcPct val="100000"/>
              </a:lnSpc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Órgano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Interno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Control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la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USEBEQ. </a:t>
            </a:r>
            <a:r>
              <a:rPr sz="1800" b="1" spc="-20" dirty="0">
                <a:solidFill>
                  <a:srgbClr val="203864"/>
                </a:solidFill>
                <a:latin typeface="Arial"/>
                <a:cs typeface="Arial"/>
              </a:rPr>
              <a:t>Teléfonos: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03864"/>
                </a:solidFill>
                <a:latin typeface="Arial MT"/>
                <a:cs typeface="Arial MT"/>
              </a:rPr>
              <a:t>442</a:t>
            </a:r>
            <a:r>
              <a:rPr sz="1800" spc="-10" dirty="0">
                <a:solidFill>
                  <a:srgbClr val="203864"/>
                </a:solidFill>
                <a:latin typeface="Cambria"/>
                <a:cs typeface="Cambria"/>
              </a:rPr>
              <a:t>-</a:t>
            </a:r>
            <a:r>
              <a:rPr sz="1800" spc="-10" dirty="0">
                <a:solidFill>
                  <a:srgbClr val="203864"/>
                </a:solidFill>
                <a:latin typeface="Arial MT"/>
                <a:cs typeface="Arial MT"/>
              </a:rPr>
              <a:t>238-60-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00</a:t>
            </a:r>
            <a:r>
              <a:rPr sz="1800" spc="-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ext.1025</a:t>
            </a:r>
            <a:r>
              <a:rPr sz="1800" spc="-3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o</a:t>
            </a:r>
            <a:r>
              <a:rPr sz="1800" spc="-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spc="-10" dirty="0">
                <a:solidFill>
                  <a:srgbClr val="203864"/>
                </a:solidFill>
                <a:latin typeface="Arial MT"/>
                <a:cs typeface="Arial MT"/>
              </a:rPr>
              <a:t>1027.</a:t>
            </a: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800" dirty="0">
              <a:latin typeface="Arial MT"/>
              <a:cs typeface="Arial MT"/>
            </a:endParaRPr>
          </a:p>
          <a:p>
            <a:pPr marL="12700" marR="1504950">
              <a:lnSpc>
                <a:spcPct val="100000"/>
              </a:lnSpc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Secretaria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la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Contraloría,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Dirección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1800" b="1" spc="-1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03864"/>
                </a:solidFill>
                <a:latin typeface="Arial"/>
                <a:cs typeface="Arial"/>
              </a:rPr>
              <a:t>Prevención. </a:t>
            </a:r>
            <a:r>
              <a:rPr sz="1800" b="1" spc="-20" dirty="0">
                <a:solidFill>
                  <a:srgbClr val="203864"/>
                </a:solidFill>
                <a:latin typeface="Arial"/>
                <a:cs typeface="Arial"/>
              </a:rPr>
              <a:t>Teléfonos: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800</a:t>
            </a:r>
            <a:r>
              <a:rPr sz="1800" spc="-5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TE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SIRVE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(800</a:t>
            </a:r>
            <a:r>
              <a:rPr sz="1800" spc="-30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837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47</a:t>
            </a:r>
            <a:r>
              <a:rPr sz="1800" spc="-25" dirty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spc="-25" dirty="0" smtClean="0">
                <a:solidFill>
                  <a:srgbClr val="203864"/>
                </a:solidFill>
                <a:latin typeface="Arial MT"/>
                <a:cs typeface="Arial MT"/>
              </a:rPr>
              <a:t>83)</a:t>
            </a:r>
            <a:r>
              <a:rPr lang="es-MX" dirty="0">
                <a:latin typeface="Arial MT"/>
                <a:cs typeface="Arial MT"/>
              </a:rPr>
              <a:t> </a:t>
            </a:r>
            <a:r>
              <a:rPr sz="1800" dirty="0" smtClean="0">
                <a:solidFill>
                  <a:srgbClr val="203864"/>
                </a:solidFill>
                <a:latin typeface="Arial MT"/>
                <a:cs typeface="Arial MT"/>
              </a:rPr>
              <a:t>442-235-34-82</a:t>
            </a:r>
            <a:r>
              <a:rPr sz="1800" spc="-20" dirty="0" smtClean="0">
                <a:solidFill>
                  <a:srgbClr val="203864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203864"/>
                </a:solidFill>
                <a:latin typeface="Arial MT"/>
                <a:cs typeface="Arial MT"/>
              </a:rPr>
              <a:t>ext. 3123 y </a:t>
            </a:r>
            <a:r>
              <a:rPr sz="1800" spc="-20" dirty="0">
                <a:solidFill>
                  <a:srgbClr val="203864"/>
                </a:solidFill>
                <a:latin typeface="Arial MT"/>
                <a:cs typeface="Arial MT"/>
              </a:rPr>
              <a:t>3124</a:t>
            </a:r>
            <a:endParaRPr sz="1800" dirty="0">
              <a:latin typeface="Arial MT"/>
              <a:cs typeface="Arial MT"/>
            </a:endParaRPr>
          </a:p>
          <a:p>
            <a:pPr marL="12700" marR="1372870">
              <a:lnSpc>
                <a:spcPct val="100000"/>
              </a:lnSpc>
            </a:pP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Correo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03864"/>
                </a:solidFill>
                <a:latin typeface="Arial"/>
                <a:cs typeface="Arial"/>
              </a:rPr>
              <a:t>electrónico:</a:t>
            </a:r>
            <a:r>
              <a:rPr sz="1800" b="1" spc="-3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1800" b="1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  <a:hlinkClick r:id="rId4"/>
              </a:rPr>
              <a:t>contralorsocial@queretaro.gob.mx</a:t>
            </a:r>
            <a:r>
              <a:rPr sz="1800" b="1" spc="-10" dirty="0">
                <a:solidFill>
                  <a:srgbClr val="0563C1"/>
                </a:solidFill>
                <a:latin typeface="Arial"/>
                <a:cs typeface="Arial"/>
              </a:rPr>
              <a:t> </a:t>
            </a:r>
            <a:r>
              <a:rPr sz="1800" b="1" u="sng" spc="-10" dirty="0">
                <a:solidFill>
                  <a:srgbClr val="1B6EC9"/>
                </a:solidFill>
                <a:uFill>
                  <a:solidFill>
                    <a:srgbClr val="1B6EC9"/>
                  </a:solidFill>
                </a:uFill>
                <a:latin typeface="Arial"/>
                <a:cs typeface="Arial"/>
              </a:rPr>
              <a:t>www2.queretaro.gob.mx/contraloría/social.php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16473" y="6297167"/>
            <a:ext cx="2811017" cy="678941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457201" y="2213102"/>
            <a:ext cx="7573768" cy="44961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43025">
              <a:lnSpc>
                <a:spcPct val="100000"/>
              </a:lnSpc>
              <a:spcBef>
                <a:spcPts val="100"/>
              </a:spcBef>
            </a:pPr>
            <a:r>
              <a:rPr dirty="0"/>
              <a:t>Secretaría</a:t>
            </a:r>
            <a:r>
              <a:rPr spc="-3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la</a:t>
            </a:r>
            <a:r>
              <a:rPr spc="-80" dirty="0"/>
              <a:t> </a:t>
            </a:r>
            <a:r>
              <a:rPr dirty="0"/>
              <a:t>Anticorrupción</a:t>
            </a:r>
            <a:r>
              <a:rPr spc="-10" dirty="0"/>
              <a:t> </a:t>
            </a:r>
            <a:r>
              <a:rPr dirty="0"/>
              <a:t>y</a:t>
            </a:r>
            <a:r>
              <a:rPr spc="-10" dirty="0"/>
              <a:t> </a:t>
            </a:r>
            <a:r>
              <a:rPr dirty="0"/>
              <a:t>Buen</a:t>
            </a:r>
            <a:r>
              <a:rPr spc="-15" dirty="0"/>
              <a:t> </a:t>
            </a:r>
            <a:r>
              <a:rPr spc="-10" dirty="0"/>
              <a:t>Gobierno: </a:t>
            </a:r>
            <a:r>
              <a:rPr spc="-20" dirty="0"/>
              <a:t>Teléfonos:</a:t>
            </a:r>
            <a:r>
              <a:rPr spc="-35" dirty="0"/>
              <a:t> </a:t>
            </a:r>
            <a:r>
              <a:rPr b="0" dirty="0">
                <a:latin typeface="Arial MT"/>
                <a:cs typeface="Arial MT"/>
              </a:rPr>
              <a:t>55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2000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2000</a:t>
            </a:r>
            <a:r>
              <a:rPr b="0" spc="-3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y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800</a:t>
            </a:r>
            <a:r>
              <a:rPr b="0" spc="-35" dirty="0">
                <a:latin typeface="Arial MT"/>
                <a:cs typeface="Arial MT"/>
              </a:rPr>
              <a:t> </a:t>
            </a:r>
            <a:r>
              <a:rPr b="0" spc="-10" dirty="0">
                <a:latin typeface="Arial MT"/>
                <a:cs typeface="Arial MT"/>
              </a:rPr>
              <a:t>112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87</a:t>
            </a:r>
            <a:r>
              <a:rPr b="0" spc="-35" dirty="0">
                <a:latin typeface="Arial MT"/>
                <a:cs typeface="Arial MT"/>
              </a:rPr>
              <a:t> </a:t>
            </a:r>
            <a:r>
              <a:rPr b="0" spc="-25" dirty="0">
                <a:latin typeface="Arial MT"/>
                <a:cs typeface="Arial MT"/>
              </a:rPr>
              <a:t>00</a:t>
            </a:r>
          </a:p>
          <a:p>
            <a:pPr marL="12700">
              <a:lnSpc>
                <a:spcPct val="100000"/>
              </a:lnSpc>
            </a:pPr>
            <a:r>
              <a:rPr b="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 MT"/>
                <a:cs typeface="Arial MT"/>
              </a:rPr>
              <a:t>https://sidec.buengobierno.gob.mx</a:t>
            </a:r>
          </a:p>
          <a:p>
            <a:pPr>
              <a:lnSpc>
                <a:spcPct val="100000"/>
              </a:lnSpc>
            </a:pPr>
            <a:endParaRPr b="0" u="sng" spc="-10" dirty="0">
              <a:solidFill>
                <a:srgbClr val="0563C1"/>
              </a:solidFill>
              <a:uFill>
                <a:solidFill>
                  <a:srgbClr val="0563C1"/>
                </a:solidFill>
              </a:uFill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b="0" u="sng" spc="-10" dirty="0">
              <a:solidFill>
                <a:srgbClr val="0563C1"/>
              </a:solidFill>
              <a:uFill>
                <a:solidFill>
                  <a:srgbClr val="0563C1"/>
                </a:solidFill>
              </a:uFill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/>
              <a:t>Secretaría</a:t>
            </a:r>
            <a:r>
              <a:rPr spc="-3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Educación</a:t>
            </a:r>
            <a:r>
              <a:rPr spc="-20" dirty="0"/>
              <a:t> </a:t>
            </a:r>
            <a:r>
              <a:rPr spc="-10" dirty="0"/>
              <a:t>Pública:</a:t>
            </a:r>
          </a:p>
          <a:p>
            <a:pPr marL="12700">
              <a:lnSpc>
                <a:spcPct val="100000"/>
              </a:lnSpc>
            </a:pPr>
            <a:r>
              <a:rPr spc="-20" dirty="0"/>
              <a:t>Teléfonos: </a:t>
            </a:r>
            <a:r>
              <a:rPr b="0" dirty="0">
                <a:latin typeface="Arial MT"/>
                <a:cs typeface="Arial MT"/>
              </a:rPr>
              <a:t>55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36</a:t>
            </a:r>
            <a:r>
              <a:rPr b="0" spc="-2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01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75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99</a:t>
            </a:r>
            <a:r>
              <a:rPr b="0" spc="-2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en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la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Ciudad</a:t>
            </a:r>
            <a:r>
              <a:rPr b="0" spc="-2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de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México</a:t>
            </a:r>
            <a:r>
              <a:rPr b="0" spc="-2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800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288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66</a:t>
            </a:r>
            <a:r>
              <a:rPr b="0" spc="-20" dirty="0">
                <a:latin typeface="Arial MT"/>
                <a:cs typeface="Arial MT"/>
              </a:rPr>
              <a:t> </a:t>
            </a:r>
            <a:r>
              <a:rPr b="0" spc="-25" dirty="0">
                <a:latin typeface="Arial MT"/>
                <a:cs typeface="Arial MT"/>
              </a:rPr>
              <a:t>88</a:t>
            </a:r>
          </a:p>
          <a:p>
            <a:pPr marL="12700">
              <a:lnSpc>
                <a:spcPct val="100000"/>
              </a:lnSpc>
            </a:pPr>
            <a:r>
              <a:rPr dirty="0"/>
              <a:t>Correo</a:t>
            </a:r>
            <a:r>
              <a:rPr spc="-30" dirty="0"/>
              <a:t> </a:t>
            </a:r>
            <a:r>
              <a:rPr dirty="0"/>
              <a:t>electrónico:</a:t>
            </a:r>
            <a:r>
              <a:rPr spc="-30" dirty="0"/>
              <a:t> </a:t>
            </a:r>
            <a:r>
              <a:rPr b="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 MT"/>
                <a:cs typeface="Arial MT"/>
                <a:hlinkClick r:id="rId2"/>
              </a:rPr>
              <a:t>quejas@nube.sep.gob.mx</a:t>
            </a:r>
          </a:p>
          <a:p>
            <a:pPr>
              <a:lnSpc>
                <a:spcPct val="100000"/>
              </a:lnSpc>
            </a:pPr>
            <a:endParaRPr b="0" u="sng" spc="-10" dirty="0">
              <a:solidFill>
                <a:srgbClr val="0563C1"/>
              </a:solidFill>
              <a:uFill>
                <a:solidFill>
                  <a:srgbClr val="0563C1"/>
                </a:solidFill>
              </a:uFill>
              <a:latin typeface="Arial MT"/>
              <a:cs typeface="Arial MT"/>
              <a:hlinkClick r:id="rId2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b="0" u="sng" spc="-10" dirty="0">
              <a:solidFill>
                <a:srgbClr val="0563C1"/>
              </a:solidFill>
              <a:uFill>
                <a:solidFill>
                  <a:srgbClr val="0563C1"/>
                </a:solidFill>
              </a:uFill>
              <a:latin typeface="Arial MT"/>
              <a:cs typeface="Arial MT"/>
              <a:hlinkClick r:id="rId2"/>
            </a:endParaRPr>
          </a:p>
          <a:p>
            <a:pPr marL="12700" marR="2768600">
              <a:lnSpc>
                <a:spcPct val="100000"/>
              </a:lnSpc>
            </a:pPr>
            <a:r>
              <a:rPr dirty="0"/>
              <a:t>Subsecretaría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Educación</a:t>
            </a:r>
            <a:r>
              <a:rPr spc="-20" dirty="0"/>
              <a:t> </a:t>
            </a:r>
            <a:r>
              <a:rPr spc="-10" dirty="0"/>
              <a:t>Básica: </a:t>
            </a:r>
            <a:r>
              <a:rPr dirty="0"/>
              <a:t>Correos</a:t>
            </a:r>
            <a:r>
              <a:rPr spc="-35" dirty="0"/>
              <a:t> </a:t>
            </a:r>
            <a:r>
              <a:rPr spc="-10" dirty="0" err="1"/>
              <a:t>electrónicos</a:t>
            </a:r>
            <a:r>
              <a:rPr spc="-10" dirty="0" smtClean="0"/>
              <a:t>:</a:t>
            </a:r>
            <a:endParaRPr lang="es-MX" spc="-10" dirty="0" smtClean="0"/>
          </a:p>
          <a:p>
            <a:pPr marL="12700" marR="2768600">
              <a:lnSpc>
                <a:spcPct val="100000"/>
              </a:lnSpc>
            </a:pPr>
            <a:endParaRPr spc="-10" dirty="0" smtClean="0"/>
          </a:p>
          <a:p>
            <a:pPr marL="12700" marR="1329055">
              <a:lnSpc>
                <a:spcPct val="100000"/>
              </a:lnSpc>
            </a:pPr>
            <a:r>
              <a:rPr dirty="0" smtClean="0"/>
              <a:t>PRONI:</a:t>
            </a:r>
            <a:r>
              <a:rPr lang="es-MX" dirty="0" smtClean="0"/>
              <a:t> </a:t>
            </a:r>
            <a:r>
              <a:rPr lang="es-MX" b="0" u="sng" spc="-10" dirty="0" smtClean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 MT"/>
                <a:cs typeface="Arial MT"/>
              </a:rPr>
              <a:t>det.contraloriasocial.dggeyet@nube.sep.gob.mx </a:t>
            </a:r>
          </a:p>
          <a:p>
            <a:pPr marL="12700" marR="1329055">
              <a:lnSpc>
                <a:spcPct val="100000"/>
              </a:lnSpc>
            </a:pPr>
            <a:r>
              <a:rPr dirty="0" smtClean="0"/>
              <a:t>PFSEE:</a:t>
            </a:r>
            <a:r>
              <a:rPr spc="-25" dirty="0" smtClean="0"/>
              <a:t> </a:t>
            </a:r>
            <a:r>
              <a:rPr b="0" u="sng" spc="-10" dirty="0" smtClean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 MT"/>
                <a:cs typeface="Arial MT"/>
                <a:hlinkClick r:id="rId3"/>
              </a:rPr>
              <a:t>enlacedgdc.contraloriasocial@sep.gob.mx</a:t>
            </a:r>
            <a:r>
              <a:rPr b="0" u="sng" spc="-10" dirty="0" smtClean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 MT"/>
                <a:cs typeface="Arial MT"/>
              </a:rPr>
              <a:t> </a:t>
            </a:r>
            <a:r>
              <a:rPr dirty="0" smtClean="0"/>
              <a:t>PRODEP:</a:t>
            </a:r>
            <a:r>
              <a:rPr spc="-5" dirty="0" smtClean="0"/>
              <a:t> </a:t>
            </a:r>
            <a:r>
              <a:rPr b="0" u="sng" spc="-10" dirty="0" smtClean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 MT"/>
                <a:cs typeface="Arial MT"/>
                <a:hlinkClick r:id="rId4"/>
              </a:rPr>
              <a:t>contraloria.social@sep.gob.mx</a:t>
            </a:r>
            <a:endParaRPr b="0" u="sng" spc="-10" dirty="0">
              <a:solidFill>
                <a:srgbClr val="0563C1"/>
              </a:solidFill>
              <a:uFill>
                <a:solidFill>
                  <a:srgbClr val="0563C1"/>
                </a:solidFill>
              </a:uFill>
              <a:latin typeface="Arial MT"/>
              <a:cs typeface="Arial MT"/>
              <a:hlinkClick r:id="rId4"/>
            </a:endParaRPr>
          </a:p>
        </p:txBody>
      </p:sp>
      <p:pic>
        <p:nvPicPr>
          <p:cNvPr id="3" name="object 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78345" y="4655820"/>
            <a:ext cx="1453896" cy="153238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712720" y="923544"/>
            <a:ext cx="5419725" cy="471805"/>
            <a:chOff x="2712720" y="923544"/>
            <a:chExt cx="5419725" cy="471805"/>
          </a:xfrm>
        </p:grpSpPr>
        <p:pic>
          <p:nvPicPr>
            <p:cNvPr id="5" name="object 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17292" y="928878"/>
              <a:ext cx="5410200" cy="46101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712720" y="923544"/>
              <a:ext cx="5419725" cy="471805"/>
            </a:xfrm>
            <a:custGeom>
              <a:avLst/>
              <a:gdLst/>
              <a:ahLst/>
              <a:cxnLst/>
              <a:rect l="l" t="t" r="r" b="b"/>
              <a:pathLst>
                <a:path w="5419725" h="471805">
                  <a:moveTo>
                    <a:pt x="5419344" y="469392"/>
                  </a:moveTo>
                  <a:lnTo>
                    <a:pt x="5419344" y="2286"/>
                  </a:lnTo>
                  <a:lnTo>
                    <a:pt x="5417820" y="0"/>
                  </a:lnTo>
                  <a:lnTo>
                    <a:pt x="1523" y="0"/>
                  </a:lnTo>
                  <a:lnTo>
                    <a:pt x="0" y="2286"/>
                  </a:lnTo>
                  <a:lnTo>
                    <a:pt x="0" y="469392"/>
                  </a:lnTo>
                  <a:lnTo>
                    <a:pt x="1524" y="471678"/>
                  </a:lnTo>
                  <a:lnTo>
                    <a:pt x="4572" y="471678"/>
                  </a:lnTo>
                  <a:lnTo>
                    <a:pt x="4572" y="9906"/>
                  </a:lnTo>
                  <a:lnTo>
                    <a:pt x="9144" y="5334"/>
                  </a:lnTo>
                  <a:lnTo>
                    <a:pt x="9144" y="9906"/>
                  </a:lnTo>
                  <a:lnTo>
                    <a:pt x="5410200" y="9906"/>
                  </a:lnTo>
                  <a:lnTo>
                    <a:pt x="5410200" y="5334"/>
                  </a:lnTo>
                  <a:lnTo>
                    <a:pt x="5414772" y="9906"/>
                  </a:lnTo>
                  <a:lnTo>
                    <a:pt x="5414772" y="471678"/>
                  </a:lnTo>
                  <a:lnTo>
                    <a:pt x="5417820" y="471678"/>
                  </a:lnTo>
                  <a:lnTo>
                    <a:pt x="5419344" y="469392"/>
                  </a:lnTo>
                  <a:close/>
                </a:path>
                <a:path w="5419725" h="471805">
                  <a:moveTo>
                    <a:pt x="9144" y="9906"/>
                  </a:moveTo>
                  <a:lnTo>
                    <a:pt x="9144" y="5334"/>
                  </a:lnTo>
                  <a:lnTo>
                    <a:pt x="4572" y="9906"/>
                  </a:lnTo>
                  <a:lnTo>
                    <a:pt x="9144" y="9906"/>
                  </a:lnTo>
                  <a:close/>
                </a:path>
                <a:path w="5419725" h="471805">
                  <a:moveTo>
                    <a:pt x="9144" y="461772"/>
                  </a:moveTo>
                  <a:lnTo>
                    <a:pt x="9144" y="9906"/>
                  </a:lnTo>
                  <a:lnTo>
                    <a:pt x="4572" y="9906"/>
                  </a:lnTo>
                  <a:lnTo>
                    <a:pt x="4572" y="461772"/>
                  </a:lnTo>
                  <a:lnTo>
                    <a:pt x="9144" y="461772"/>
                  </a:lnTo>
                  <a:close/>
                </a:path>
                <a:path w="5419725" h="471805">
                  <a:moveTo>
                    <a:pt x="5414772" y="461772"/>
                  </a:moveTo>
                  <a:lnTo>
                    <a:pt x="4572" y="461772"/>
                  </a:lnTo>
                  <a:lnTo>
                    <a:pt x="9144" y="466344"/>
                  </a:lnTo>
                  <a:lnTo>
                    <a:pt x="9144" y="471678"/>
                  </a:lnTo>
                  <a:lnTo>
                    <a:pt x="5410200" y="471678"/>
                  </a:lnTo>
                  <a:lnTo>
                    <a:pt x="5410200" y="466344"/>
                  </a:lnTo>
                  <a:lnTo>
                    <a:pt x="5414772" y="461772"/>
                  </a:lnTo>
                  <a:close/>
                </a:path>
                <a:path w="5419725" h="471805">
                  <a:moveTo>
                    <a:pt x="9144" y="471678"/>
                  </a:moveTo>
                  <a:lnTo>
                    <a:pt x="9144" y="466344"/>
                  </a:lnTo>
                  <a:lnTo>
                    <a:pt x="4572" y="461772"/>
                  </a:lnTo>
                  <a:lnTo>
                    <a:pt x="4572" y="471678"/>
                  </a:lnTo>
                  <a:lnTo>
                    <a:pt x="9144" y="471678"/>
                  </a:lnTo>
                  <a:close/>
                </a:path>
                <a:path w="5419725" h="471805">
                  <a:moveTo>
                    <a:pt x="5414772" y="9906"/>
                  </a:moveTo>
                  <a:lnTo>
                    <a:pt x="5410200" y="5334"/>
                  </a:lnTo>
                  <a:lnTo>
                    <a:pt x="5410200" y="9906"/>
                  </a:lnTo>
                  <a:lnTo>
                    <a:pt x="5414772" y="9906"/>
                  </a:lnTo>
                  <a:close/>
                </a:path>
                <a:path w="5419725" h="471805">
                  <a:moveTo>
                    <a:pt x="5414772" y="461772"/>
                  </a:moveTo>
                  <a:lnTo>
                    <a:pt x="5414772" y="9906"/>
                  </a:lnTo>
                  <a:lnTo>
                    <a:pt x="5410200" y="9906"/>
                  </a:lnTo>
                  <a:lnTo>
                    <a:pt x="5410200" y="461772"/>
                  </a:lnTo>
                  <a:lnTo>
                    <a:pt x="5414772" y="461772"/>
                  </a:lnTo>
                  <a:close/>
                </a:path>
                <a:path w="5419725" h="471805">
                  <a:moveTo>
                    <a:pt x="5414772" y="471678"/>
                  </a:moveTo>
                  <a:lnTo>
                    <a:pt x="5414772" y="461772"/>
                  </a:lnTo>
                  <a:lnTo>
                    <a:pt x="5410200" y="466344"/>
                  </a:lnTo>
                  <a:lnTo>
                    <a:pt x="5410200" y="471678"/>
                  </a:lnTo>
                  <a:lnTo>
                    <a:pt x="5414772" y="471678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2709" rIns="0" bIns="0" rtlCol="0">
            <a:spAutoFit/>
          </a:bodyPr>
          <a:lstStyle/>
          <a:p>
            <a:pPr marL="136652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CONTACTOS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"Este</a:t>
            </a:r>
            <a:r>
              <a:rPr spc="-10" dirty="0"/>
              <a:t> </a:t>
            </a:r>
            <a:r>
              <a:rPr dirty="0"/>
              <a:t>programa</a:t>
            </a:r>
            <a:r>
              <a:rPr spc="-20" dirty="0"/>
              <a:t> </a:t>
            </a:r>
            <a:r>
              <a:rPr dirty="0"/>
              <a:t>es</a:t>
            </a:r>
            <a:r>
              <a:rPr spc="-10" dirty="0"/>
              <a:t> </a:t>
            </a:r>
            <a:r>
              <a:rPr dirty="0"/>
              <a:t>público,</a:t>
            </a:r>
            <a:r>
              <a:rPr spc="-25" dirty="0"/>
              <a:t> </a:t>
            </a:r>
            <a:r>
              <a:rPr dirty="0"/>
              <a:t>ajeno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cualquier</a:t>
            </a:r>
            <a:r>
              <a:rPr spc="-15" dirty="0"/>
              <a:t> </a:t>
            </a:r>
            <a:r>
              <a:rPr dirty="0"/>
              <a:t>partido</a:t>
            </a:r>
            <a:r>
              <a:rPr spc="-25" dirty="0"/>
              <a:t> </a:t>
            </a:r>
            <a:r>
              <a:rPr dirty="0"/>
              <a:t>político.</a:t>
            </a:r>
            <a:r>
              <a:rPr spc="-25" dirty="0"/>
              <a:t> </a:t>
            </a:r>
            <a:r>
              <a:rPr dirty="0"/>
              <a:t>Queda</a:t>
            </a:r>
            <a:r>
              <a:rPr spc="-5" dirty="0"/>
              <a:t> </a:t>
            </a:r>
            <a:r>
              <a:rPr dirty="0"/>
              <a:t>prohibido</a:t>
            </a:r>
            <a:r>
              <a:rPr spc="-25" dirty="0"/>
              <a:t> </a:t>
            </a:r>
            <a:r>
              <a:rPr dirty="0"/>
              <a:t>el</a:t>
            </a:r>
            <a:r>
              <a:rPr spc="-10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fines</a:t>
            </a:r>
            <a:r>
              <a:rPr spc="-5" dirty="0"/>
              <a:t> </a:t>
            </a:r>
            <a:r>
              <a:rPr dirty="0"/>
              <a:t>distintos</a:t>
            </a:r>
            <a:r>
              <a:rPr spc="-25" dirty="0"/>
              <a:t> </a:t>
            </a:r>
            <a:r>
              <a:rPr dirty="0"/>
              <a:t>al</a:t>
            </a:r>
            <a:r>
              <a:rPr spc="-20" dirty="0"/>
              <a:t> </a:t>
            </a:r>
            <a:r>
              <a:rPr dirty="0"/>
              <a:t>desarrollo</a:t>
            </a:r>
            <a:r>
              <a:rPr spc="-25" dirty="0"/>
              <a:t> </a:t>
            </a:r>
            <a:r>
              <a:rPr spc="-10" dirty="0"/>
              <a:t>social</a:t>
            </a:r>
            <a:r>
              <a:rPr sz="1200" spc="-10" dirty="0"/>
              <a:t>"</a:t>
            </a:r>
            <a:endParaRPr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58366" y="3525265"/>
            <a:ext cx="6870700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SUBCOORDINACIÓN</a:t>
            </a:r>
            <a:r>
              <a:rPr sz="2400" b="1" spc="-4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400" b="1" spc="-4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GESTIÓN</a:t>
            </a:r>
            <a:r>
              <a:rPr sz="2400" b="1" spc="-60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203864"/>
                </a:solidFill>
                <a:latin typeface="Arial"/>
                <a:cs typeface="Arial"/>
              </a:rPr>
              <a:t>OPERATIVA 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DIRECCIÓN</a:t>
            </a:r>
            <a:r>
              <a:rPr sz="2400" b="1" spc="-7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03864"/>
                </a:solidFill>
                <a:latin typeface="Arial"/>
                <a:cs typeface="Arial"/>
              </a:rPr>
              <a:t>DE</a:t>
            </a:r>
            <a:r>
              <a:rPr sz="2400" b="1" spc="-7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VINCULACIÓN</a:t>
            </a:r>
            <a:r>
              <a:rPr sz="2400" b="1" spc="-75" dirty="0">
                <a:solidFill>
                  <a:srgbClr val="20386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03864"/>
                </a:solidFill>
                <a:latin typeface="Arial"/>
                <a:cs typeface="Arial"/>
              </a:rPr>
              <a:t>SOCIAL </a:t>
            </a:r>
            <a:r>
              <a:rPr sz="2200" b="1" spc="-30" dirty="0">
                <a:solidFill>
                  <a:srgbClr val="9DC3E6"/>
                </a:solidFill>
                <a:latin typeface="Arial"/>
                <a:cs typeface="Arial"/>
              </a:rPr>
              <a:t>PARTICIPACIÓN</a:t>
            </a:r>
            <a:r>
              <a:rPr sz="2200" b="1" spc="-50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9DC3E6"/>
                </a:solidFill>
                <a:latin typeface="Arial"/>
                <a:cs typeface="Arial"/>
              </a:rPr>
              <a:t>SOCIAL</a:t>
            </a:r>
            <a:r>
              <a:rPr sz="2200" b="1" spc="-75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9DC3E6"/>
                </a:solidFill>
                <a:latin typeface="Arial"/>
                <a:cs typeface="Arial"/>
              </a:rPr>
              <a:t>EN</a:t>
            </a:r>
            <a:r>
              <a:rPr sz="2200" b="1" spc="-35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9DC3E6"/>
                </a:solidFill>
                <a:latin typeface="Arial"/>
                <a:cs typeface="Arial"/>
              </a:rPr>
              <a:t>LA</a:t>
            </a:r>
            <a:r>
              <a:rPr sz="2200" b="1" spc="-110" dirty="0">
                <a:solidFill>
                  <a:srgbClr val="9DC3E6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9DC3E6"/>
                </a:solidFill>
                <a:latin typeface="Arial"/>
                <a:cs typeface="Arial"/>
              </a:rPr>
              <a:t>EDUCACIÓN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365</Words>
  <Application>Microsoft Office PowerPoint</Application>
  <PresentationFormat>Personalizado</PresentationFormat>
  <Paragraphs>59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MT</vt:lpstr>
      <vt:lpstr>Calibri</vt:lpstr>
      <vt:lpstr>Cambria</vt:lpstr>
      <vt:lpstr>Office Theme</vt:lpstr>
      <vt:lpstr>Presentación de PowerPoint</vt:lpstr>
      <vt:lpstr>ENLACE EN LA ENTIDAD</vt:lpstr>
      <vt:lpstr>MECANISMOS PARA REALIZAR QUEJAS, DENUNCIAS O SUGERENCIAS</vt:lpstr>
      <vt:lpstr>CONTACTOS</vt:lpstr>
      <vt:lpstr>CONTACTOS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Elizabeth Mejia Vaca</dc:creator>
  <cp:lastModifiedBy>Elizabeth Mejia Vaca</cp:lastModifiedBy>
  <cp:revision>5</cp:revision>
  <dcterms:created xsi:type="dcterms:W3CDTF">2025-10-27T19:06:56Z</dcterms:created>
  <dcterms:modified xsi:type="dcterms:W3CDTF">2025-11-13T19:23:32Z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2025-10-27T00:00:00Z</vt:filetime>
  </property>
  <property fmtid="{D5CDD505-2E9C-101B-9397-08002B2CF9AE}" pid="5" name="Producer">
    <vt:lpwstr>Acrobat Distiller 10.0.0 (Windows)</vt:lpwstr>
  </property>
</Properties>
</file>